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7" r:id="rId6"/>
    <p:sldId id="278" r:id="rId7"/>
    <p:sldId id="283" r:id="rId8"/>
    <p:sldId id="280" r:id="rId9"/>
    <p:sldId id="285" r:id="rId10"/>
    <p:sldId id="282" r:id="rId11"/>
    <p:sldId id="279" r:id="rId12"/>
    <p:sldId id="28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55" d="100"/>
          <a:sy n="55" d="100"/>
        </p:scale>
        <p:origin x="75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5899B-3418-4128-B801-300724F5DEC3}"/>
              </a:ext>
            </a:extLst>
          </p:cNvPr>
          <p:cNvSpPr/>
          <p:nvPr/>
        </p:nvSpPr>
        <p:spPr>
          <a:xfrm>
            <a:off x="6175528" y="3560989"/>
            <a:ext cx="3616171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100" y="4334123"/>
            <a:ext cx="5143500" cy="503167"/>
          </a:xfrm>
        </p:spPr>
        <p:txBody>
          <a:bodyPr/>
          <a:lstStyle/>
          <a:p>
            <a:r>
              <a:rPr lang="en-US" sz="3600" dirty="0" err="1"/>
              <a:t>Sabbah</a:t>
            </a:r>
            <a:r>
              <a:rPr lang="en-US" sz="3600" dirty="0"/>
              <a:t> &amp; Elliott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515100" y="3542420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100" y="2362909"/>
            <a:ext cx="5143500" cy="2090808"/>
          </a:xfrm>
        </p:spPr>
        <p:txBody>
          <a:bodyPr/>
          <a:lstStyle/>
          <a:p>
            <a:r>
              <a:rPr lang="en-US" sz="4000" dirty="0"/>
              <a:t>Barcelona</a:t>
            </a:r>
            <a:br>
              <a:rPr lang="en-US" sz="4000" dirty="0"/>
            </a:br>
            <a:r>
              <a:rPr lang="en-US" sz="4000" dirty="0"/>
              <a:t>Road traffic accidents:</a:t>
            </a:r>
            <a:br>
              <a:rPr lang="en-US" sz="4000" dirty="0"/>
            </a:br>
            <a:r>
              <a:rPr lang="en-US" sz="4000" dirty="0"/>
              <a:t>what happens in august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1BB12-FACD-4762-AE08-D05363303427}"/>
              </a:ext>
            </a:extLst>
          </p:cNvPr>
          <p:cNvSpPr/>
          <p:nvPr/>
        </p:nvSpPr>
        <p:spPr>
          <a:xfrm>
            <a:off x="6305550" y="4080448"/>
            <a:ext cx="4000500" cy="161550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</a:t>
            </a:r>
          </a:p>
          <a:p>
            <a:r>
              <a:rPr lang="en-AU" dirty="0"/>
              <a:t>Understand </a:t>
            </a:r>
          </a:p>
          <a:p>
            <a:r>
              <a:rPr lang="en-AU" dirty="0"/>
              <a:t>Pandas, SQL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‘It’s a long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algun</a:t>
            </a:r>
            <a:r>
              <a:rPr lang="en-AU" dirty="0"/>
              <a:t>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5906347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6D0A5-CFC7-437C-932E-97E18774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F58-E21B-4A51-ACED-300461673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E50DD-6339-4495-ADF8-A54094EC4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ERD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E138A1C-9EAC-4D5B-A7D1-AAA4E17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91125"/>
              </p:ext>
            </p:extLst>
          </p:nvPr>
        </p:nvGraphicFramePr>
        <p:xfrm>
          <a:off x="7234519" y="4200510"/>
          <a:ext cx="3104776" cy="186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28779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8474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2429CB7-5EF1-4D53-BAB9-91FEFBD2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79834"/>
              </p:ext>
            </p:extLst>
          </p:nvPr>
        </p:nvGraphicFramePr>
        <p:xfrm>
          <a:off x="1783977" y="3839828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Hora_dia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55E26DD-0A90-481F-997B-0C231D59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08085"/>
              </p:ext>
            </p:extLst>
          </p:nvPr>
        </p:nvGraphicFramePr>
        <p:xfrm>
          <a:off x="7234519" y="1683275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9163043-37C5-4594-9E34-1105B440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85417"/>
              </p:ext>
            </p:extLst>
          </p:nvPr>
        </p:nvGraphicFramePr>
        <p:xfrm>
          <a:off x="1783977" y="1683275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D2438-4356-41DB-BAC0-D7173ECB75BA}"/>
              </a:ext>
            </a:extLst>
          </p:cNvPr>
          <p:cNvCxnSpPr/>
          <p:nvPr/>
        </p:nvCxnSpPr>
        <p:spPr>
          <a:xfrm flipH="1">
            <a:off x="1138519" y="2232214"/>
            <a:ext cx="64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EACD97-3232-4056-907D-74E53AE95381}"/>
              </a:ext>
            </a:extLst>
          </p:cNvPr>
          <p:cNvCxnSpPr>
            <a:cxnSpLocks/>
          </p:cNvCxnSpPr>
          <p:nvPr/>
        </p:nvCxnSpPr>
        <p:spPr>
          <a:xfrm flipV="1">
            <a:off x="1138519" y="2232217"/>
            <a:ext cx="0" cy="21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4FCBD0-1383-4424-BFB6-8427764B6C88}"/>
              </a:ext>
            </a:extLst>
          </p:cNvPr>
          <p:cNvCxnSpPr/>
          <p:nvPr/>
        </p:nvCxnSpPr>
        <p:spPr>
          <a:xfrm>
            <a:off x="1138519" y="4388230"/>
            <a:ext cx="64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B198F-3842-453D-8630-5D5C755231BB}"/>
              </a:ext>
            </a:extLst>
          </p:cNvPr>
          <p:cNvCxnSpPr/>
          <p:nvPr/>
        </p:nvCxnSpPr>
        <p:spPr>
          <a:xfrm>
            <a:off x="5477436" y="2599767"/>
            <a:ext cx="67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A420F-A74F-4A0C-AA2C-02441E6C675F}"/>
              </a:ext>
            </a:extLst>
          </p:cNvPr>
          <p:cNvCxnSpPr>
            <a:cxnSpLocks/>
          </p:cNvCxnSpPr>
          <p:nvPr/>
        </p:nvCxnSpPr>
        <p:spPr>
          <a:xfrm>
            <a:off x="6149790" y="4769222"/>
            <a:ext cx="108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72C46-F8C0-4193-BA2B-195DA74BC5FA}"/>
              </a:ext>
            </a:extLst>
          </p:cNvPr>
          <p:cNvCxnSpPr>
            <a:cxnSpLocks/>
          </p:cNvCxnSpPr>
          <p:nvPr/>
        </p:nvCxnSpPr>
        <p:spPr>
          <a:xfrm>
            <a:off x="6149790" y="2599767"/>
            <a:ext cx="0" cy="216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6FC842-1905-4DCC-A47A-A8C08E9FD732}"/>
              </a:ext>
            </a:extLst>
          </p:cNvPr>
          <p:cNvCxnSpPr/>
          <p:nvPr/>
        </p:nvCxnSpPr>
        <p:spPr>
          <a:xfrm>
            <a:off x="5477436" y="2232214"/>
            <a:ext cx="1757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Influence time of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C4FB3-637C-47B7-AB0E-CB85E12DD330}"/>
              </a:ext>
            </a:extLst>
          </p:cNvPr>
          <p:cNvSpPr/>
          <p:nvPr/>
        </p:nvSpPr>
        <p:spPr>
          <a:xfrm>
            <a:off x="2697536" y="2774534"/>
            <a:ext cx="205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10 - Oct	989</a:t>
            </a:r>
          </a:p>
          <a:p>
            <a:r>
              <a:rPr lang="en-AU" dirty="0"/>
              <a:t>5 - May 	874</a:t>
            </a:r>
          </a:p>
          <a:p>
            <a:r>
              <a:rPr lang="en-AU" dirty="0"/>
              <a:t>7 - July	864</a:t>
            </a:r>
          </a:p>
          <a:p>
            <a:r>
              <a:rPr lang="en-AU" dirty="0"/>
              <a:t>3 - Mar	862</a:t>
            </a:r>
          </a:p>
          <a:p>
            <a:r>
              <a:rPr lang="en-AU" dirty="0"/>
              <a:t>4 - Apr	853</a:t>
            </a:r>
          </a:p>
          <a:p>
            <a:r>
              <a:rPr lang="en-AU" dirty="0"/>
              <a:t>1 - Jan	851</a:t>
            </a:r>
          </a:p>
          <a:p>
            <a:r>
              <a:rPr lang="en-AU" dirty="0"/>
              <a:t>6 - Jun	828</a:t>
            </a:r>
          </a:p>
          <a:p>
            <a:r>
              <a:rPr lang="en-AU" dirty="0"/>
              <a:t>11 - Nov	805</a:t>
            </a:r>
          </a:p>
          <a:p>
            <a:r>
              <a:rPr lang="en-AU" dirty="0"/>
              <a:t>12 - Dec	800</a:t>
            </a:r>
          </a:p>
          <a:p>
            <a:r>
              <a:rPr lang="en-AU" dirty="0"/>
              <a:t>2 - Feb 	770</a:t>
            </a:r>
          </a:p>
          <a:p>
            <a:r>
              <a:rPr lang="en-AU" dirty="0"/>
              <a:t>9 - Sep	751</a:t>
            </a:r>
          </a:p>
          <a:p>
            <a:r>
              <a:rPr lang="en-AU" b="1" dirty="0"/>
              <a:t>8 - Aug	683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0		165</a:t>
            </a:r>
          </a:p>
          <a:p>
            <a:r>
              <a:rPr lang="en-AU" dirty="0"/>
              <a:t>1		121</a:t>
            </a:r>
          </a:p>
          <a:p>
            <a:r>
              <a:rPr lang="en-AU" dirty="0"/>
              <a:t>2		85</a:t>
            </a:r>
          </a:p>
          <a:p>
            <a:r>
              <a:rPr lang="en-AU" dirty="0"/>
              <a:t>3		73</a:t>
            </a:r>
          </a:p>
          <a:p>
            <a:r>
              <a:rPr lang="en-AU" b="1" dirty="0"/>
              <a:t>4		66</a:t>
            </a:r>
          </a:p>
          <a:p>
            <a:r>
              <a:rPr lang="en-AU" dirty="0"/>
              <a:t>5		77</a:t>
            </a:r>
          </a:p>
          <a:p>
            <a:r>
              <a:rPr lang="en-AU" dirty="0"/>
              <a:t>6		195</a:t>
            </a:r>
          </a:p>
          <a:p>
            <a:r>
              <a:rPr lang="en-AU" dirty="0"/>
              <a:t>7		313</a:t>
            </a:r>
          </a:p>
          <a:p>
            <a:r>
              <a:rPr lang="en-AU" dirty="0"/>
              <a:t>8		546</a:t>
            </a:r>
          </a:p>
          <a:p>
            <a:r>
              <a:rPr lang="en-AU" dirty="0"/>
              <a:t>9		572</a:t>
            </a:r>
          </a:p>
          <a:p>
            <a:r>
              <a:rPr lang="en-AU" dirty="0"/>
              <a:t>10		511</a:t>
            </a:r>
          </a:p>
          <a:p>
            <a:r>
              <a:rPr lang="en-AU" dirty="0"/>
              <a:t>11		575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12		535</a:t>
            </a:r>
          </a:p>
          <a:p>
            <a:r>
              <a:rPr lang="en-AU" dirty="0"/>
              <a:t>13		677</a:t>
            </a:r>
          </a:p>
          <a:p>
            <a:r>
              <a:rPr lang="en-AU" dirty="0"/>
              <a:t>14		704</a:t>
            </a:r>
          </a:p>
          <a:p>
            <a:r>
              <a:rPr lang="en-AU" dirty="0"/>
              <a:t>15		615</a:t>
            </a:r>
          </a:p>
          <a:p>
            <a:r>
              <a:rPr lang="en-AU" b="1" dirty="0"/>
              <a:t>16		625</a:t>
            </a:r>
          </a:p>
          <a:p>
            <a:r>
              <a:rPr lang="en-AU" dirty="0"/>
              <a:t>17		622</a:t>
            </a:r>
          </a:p>
          <a:p>
            <a:r>
              <a:rPr lang="en-AU" dirty="0"/>
              <a:t>18		659</a:t>
            </a:r>
          </a:p>
          <a:p>
            <a:r>
              <a:rPr lang="en-AU" dirty="0"/>
              <a:t>19		605</a:t>
            </a:r>
          </a:p>
          <a:p>
            <a:r>
              <a:rPr lang="en-AU" dirty="0"/>
              <a:t>20		579</a:t>
            </a:r>
          </a:p>
          <a:p>
            <a:r>
              <a:rPr lang="en-AU" dirty="0"/>
              <a:t>21		427</a:t>
            </a:r>
          </a:p>
          <a:p>
            <a:r>
              <a:rPr lang="en-AU" dirty="0"/>
              <a:t>22		352</a:t>
            </a:r>
          </a:p>
          <a:p>
            <a:r>
              <a:rPr lang="en-AU" dirty="0"/>
              <a:t>23		231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0291-CCC6-4040-970E-BDD5F6CC982F}"/>
              </a:ext>
            </a:extLst>
          </p:cNvPr>
          <p:cNvSpPr/>
          <p:nvPr/>
        </p:nvSpPr>
        <p:spPr>
          <a:xfrm>
            <a:off x="2498718" y="2774534"/>
            <a:ext cx="1610348" cy="3613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9062088" y="2188628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0154E-879E-4ED8-8AC1-09C9335775EA}"/>
              </a:ext>
            </a:extLst>
          </p:cNvPr>
          <p:cNvSpPr/>
          <p:nvPr/>
        </p:nvSpPr>
        <p:spPr>
          <a:xfrm>
            <a:off x="2492648" y="5783816"/>
            <a:ext cx="1610348" cy="361354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239737" y="2188339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AUGUST – BY HOUR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OCTOBER– BY HOUR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15</a:t>
            </a:r>
          </a:p>
          <a:p>
            <a:r>
              <a:rPr lang="en-AU" dirty="0"/>
              <a:t>1		16</a:t>
            </a:r>
          </a:p>
          <a:p>
            <a:r>
              <a:rPr lang="en-AU" dirty="0"/>
              <a:t>2		6</a:t>
            </a:r>
          </a:p>
          <a:p>
            <a:r>
              <a:rPr lang="en-AU" b="1" dirty="0"/>
              <a:t>3		5</a:t>
            </a:r>
          </a:p>
          <a:p>
            <a:r>
              <a:rPr lang="en-AU" dirty="0"/>
              <a:t>4		11</a:t>
            </a:r>
          </a:p>
          <a:p>
            <a:r>
              <a:rPr lang="en-AU" dirty="0"/>
              <a:t>5		8</a:t>
            </a:r>
          </a:p>
          <a:p>
            <a:r>
              <a:rPr lang="en-AU" dirty="0"/>
              <a:t>6		18</a:t>
            </a:r>
          </a:p>
          <a:p>
            <a:r>
              <a:rPr lang="en-AU" dirty="0"/>
              <a:t>7		36</a:t>
            </a:r>
          </a:p>
          <a:p>
            <a:r>
              <a:rPr lang="en-AU" dirty="0"/>
              <a:t>8		61</a:t>
            </a:r>
          </a:p>
          <a:p>
            <a:r>
              <a:rPr lang="en-AU" dirty="0"/>
              <a:t>9		64</a:t>
            </a:r>
          </a:p>
          <a:p>
            <a:r>
              <a:rPr lang="en-AU" dirty="0"/>
              <a:t>10		56</a:t>
            </a:r>
          </a:p>
          <a:p>
            <a:r>
              <a:rPr lang="en-AU" dirty="0"/>
              <a:t>11		51</a:t>
            </a:r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43</a:t>
            </a:r>
          </a:p>
          <a:p>
            <a:r>
              <a:rPr lang="en-AU" dirty="0"/>
              <a:t>13		61</a:t>
            </a:r>
          </a:p>
          <a:p>
            <a:r>
              <a:rPr lang="en-AU" dirty="0"/>
              <a:t>14		75</a:t>
            </a:r>
          </a:p>
          <a:p>
            <a:r>
              <a:rPr lang="en-AU" dirty="0"/>
              <a:t>15		55</a:t>
            </a:r>
          </a:p>
          <a:p>
            <a:r>
              <a:rPr lang="en-AU" dirty="0"/>
              <a:t>16		66</a:t>
            </a:r>
          </a:p>
          <a:p>
            <a:r>
              <a:rPr lang="en-AU" b="1" dirty="0"/>
              <a:t>17		79</a:t>
            </a:r>
          </a:p>
          <a:p>
            <a:r>
              <a:rPr lang="en-AU" dirty="0"/>
              <a:t>18		58</a:t>
            </a:r>
          </a:p>
          <a:p>
            <a:r>
              <a:rPr lang="en-AU" dirty="0"/>
              <a:t>19		57</a:t>
            </a:r>
          </a:p>
          <a:p>
            <a:r>
              <a:rPr lang="en-AU" dirty="0"/>
              <a:t>20		53</a:t>
            </a:r>
          </a:p>
          <a:p>
            <a:r>
              <a:rPr lang="en-AU" dirty="0"/>
              <a:t>21		30</a:t>
            </a:r>
          </a:p>
          <a:p>
            <a:r>
              <a:rPr lang="en-AU" dirty="0"/>
              <a:t>22		43</a:t>
            </a:r>
          </a:p>
          <a:p>
            <a:r>
              <a:rPr lang="en-AU" dirty="0"/>
              <a:t>23		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8975680" y="2457769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162443" y="1895740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03AA-B1B6-488B-BC16-F02AC4EA4E67}"/>
              </a:ext>
            </a:extLst>
          </p:cNvPr>
          <p:cNvSpPr/>
          <p:nvPr/>
        </p:nvSpPr>
        <p:spPr>
          <a:xfrm>
            <a:off x="486688" y="2887682"/>
            <a:ext cx="31352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16</a:t>
            </a:r>
          </a:p>
          <a:p>
            <a:r>
              <a:rPr lang="en-AU" dirty="0"/>
              <a:t>1		10</a:t>
            </a:r>
          </a:p>
          <a:p>
            <a:r>
              <a:rPr lang="en-AU" dirty="0"/>
              <a:t>2		13</a:t>
            </a:r>
          </a:p>
          <a:p>
            <a:r>
              <a:rPr lang="en-AU" dirty="0"/>
              <a:t>3		7</a:t>
            </a:r>
          </a:p>
          <a:p>
            <a:r>
              <a:rPr lang="en-AU" b="1" dirty="0"/>
              <a:t>4		4</a:t>
            </a:r>
          </a:p>
          <a:p>
            <a:r>
              <a:rPr lang="en-AU" dirty="0"/>
              <a:t>5		9</a:t>
            </a:r>
          </a:p>
          <a:p>
            <a:r>
              <a:rPr lang="en-AU" dirty="0"/>
              <a:t>6		21</a:t>
            </a:r>
          </a:p>
          <a:p>
            <a:r>
              <a:rPr lang="en-AU" dirty="0"/>
              <a:t>7		17</a:t>
            </a:r>
          </a:p>
          <a:p>
            <a:r>
              <a:rPr lang="en-AU" dirty="0"/>
              <a:t>8		26</a:t>
            </a:r>
          </a:p>
          <a:p>
            <a:r>
              <a:rPr lang="en-AU" dirty="0"/>
              <a:t>9		30</a:t>
            </a:r>
          </a:p>
          <a:p>
            <a:r>
              <a:rPr lang="en-AU" dirty="0"/>
              <a:t>10		35</a:t>
            </a:r>
          </a:p>
          <a:p>
            <a:r>
              <a:rPr lang="en-AU" dirty="0"/>
              <a:t>11		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70BBA-2D50-4E88-9D53-11E1924B694C}"/>
              </a:ext>
            </a:extLst>
          </p:cNvPr>
          <p:cNvSpPr/>
          <p:nvPr/>
        </p:nvSpPr>
        <p:spPr>
          <a:xfrm>
            <a:off x="3345180" y="2899699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38</a:t>
            </a:r>
          </a:p>
          <a:p>
            <a:r>
              <a:rPr lang="en-AU" b="1" dirty="0"/>
              <a:t>13		59</a:t>
            </a:r>
          </a:p>
          <a:p>
            <a:r>
              <a:rPr lang="en-AU" dirty="0"/>
              <a:t>14		48</a:t>
            </a:r>
          </a:p>
          <a:p>
            <a:r>
              <a:rPr lang="en-AU" dirty="0"/>
              <a:t>15		50</a:t>
            </a:r>
          </a:p>
          <a:p>
            <a:r>
              <a:rPr lang="en-AU" dirty="0"/>
              <a:t>16		39</a:t>
            </a:r>
          </a:p>
          <a:p>
            <a:r>
              <a:rPr lang="en-AU" dirty="0"/>
              <a:t>17		42</a:t>
            </a:r>
          </a:p>
          <a:p>
            <a:r>
              <a:rPr lang="en-AU" dirty="0"/>
              <a:t>18		37</a:t>
            </a:r>
          </a:p>
          <a:p>
            <a:r>
              <a:rPr lang="en-AU" dirty="0"/>
              <a:t>19		29</a:t>
            </a:r>
          </a:p>
          <a:p>
            <a:r>
              <a:rPr lang="en-AU" dirty="0"/>
              <a:t>20		31</a:t>
            </a:r>
          </a:p>
          <a:p>
            <a:r>
              <a:rPr lang="en-AU" dirty="0"/>
              <a:t>21		27</a:t>
            </a:r>
          </a:p>
          <a:p>
            <a:r>
              <a:rPr lang="en-AU" dirty="0"/>
              <a:t>22		29</a:t>
            </a:r>
          </a:p>
          <a:p>
            <a:r>
              <a:rPr lang="en-AU" dirty="0"/>
              <a:t>23		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886CF-4D9A-4429-A1A3-9F42098902BB}"/>
              </a:ext>
            </a:extLst>
          </p:cNvPr>
          <p:cNvSpPr/>
          <p:nvPr/>
        </p:nvSpPr>
        <p:spPr>
          <a:xfrm>
            <a:off x="3328416" y="3442855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B4C2B-02D2-4D11-8997-92431DD30E32}"/>
              </a:ext>
            </a:extLst>
          </p:cNvPr>
          <p:cNvSpPr/>
          <p:nvPr/>
        </p:nvSpPr>
        <p:spPr>
          <a:xfrm>
            <a:off x="522829" y="4286646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6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SEASONS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F8E4A-9611-466C-8228-A37E0EAF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36" y="2888238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EF47E-C19D-4906-A1A4-63C4DA9EF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0"/>
          <a:stretch/>
        </p:blipFill>
        <p:spPr>
          <a:xfrm>
            <a:off x="7864992" y="706789"/>
            <a:ext cx="2667000" cy="401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D935D-5D65-4508-917F-62F646CBF80F}"/>
              </a:ext>
            </a:extLst>
          </p:cNvPr>
          <p:cNvSpPr/>
          <p:nvPr/>
        </p:nvSpPr>
        <p:spPr>
          <a:xfrm>
            <a:off x="8610600" y="1109807"/>
            <a:ext cx="1905000" cy="24166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9C4D7-978E-45A9-9174-6ED689610266}"/>
              </a:ext>
            </a:extLst>
          </p:cNvPr>
          <p:cNvSpPr/>
          <p:nvPr/>
        </p:nvSpPr>
        <p:spPr>
          <a:xfrm>
            <a:off x="8610600" y="1509857"/>
            <a:ext cx="1905000" cy="24166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EB02D-9930-44B6-AF3A-A8FBEEFEA34D}"/>
              </a:ext>
            </a:extLst>
          </p:cNvPr>
          <p:cNvSpPr/>
          <p:nvPr/>
        </p:nvSpPr>
        <p:spPr>
          <a:xfrm>
            <a:off x="2705100" y="3637158"/>
            <a:ext cx="2141686" cy="46418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4046B-2857-49D8-929B-69E174D3D8EC}"/>
              </a:ext>
            </a:extLst>
          </p:cNvPr>
          <p:cNvSpPr/>
          <p:nvPr/>
        </p:nvSpPr>
        <p:spPr>
          <a:xfrm>
            <a:off x="2686050" y="4921944"/>
            <a:ext cx="2141686" cy="464189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8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Clean data in Pandas</a:t>
            </a:r>
          </a:p>
          <a:p>
            <a:r>
              <a:rPr lang="en-AU" dirty="0"/>
              <a:t>Create AWS DB</a:t>
            </a:r>
          </a:p>
          <a:p>
            <a:r>
              <a:rPr lang="en-AU" dirty="0"/>
              <a:t>Panda -&gt; SQL</a:t>
            </a:r>
          </a:p>
          <a:p>
            <a:r>
              <a:rPr lang="en-AU" dirty="0"/>
              <a:t>Created relational DB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1" y="3429000"/>
            <a:ext cx="3142058" cy="340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73A51F-225B-4D23-8044-363F5BF3D69A}"/>
              </a:ext>
            </a:extLst>
          </p:cNvPr>
          <p:cNvSpPr/>
          <p:nvPr/>
        </p:nvSpPr>
        <p:spPr>
          <a:xfrm>
            <a:off x="-1276350" y="6176963"/>
            <a:ext cx="3390900" cy="14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252145"/>
            <a:ext cx="11150600" cy="920336"/>
          </a:xfrm>
        </p:spPr>
        <p:txBody>
          <a:bodyPr/>
          <a:lstStyle/>
          <a:p>
            <a:r>
              <a:rPr lang="en-AU" dirty="0"/>
              <a:t>Proposed ERD for future improvements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3E516B9-FE07-44DB-A76A-031EB024B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1064"/>
              </p:ext>
            </p:extLst>
          </p:nvPr>
        </p:nvGraphicFramePr>
        <p:xfrm>
          <a:off x="1362637" y="2402537"/>
          <a:ext cx="3104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/>
                        <a:t>Street_ID</a:t>
                      </a:r>
                      <a:r>
                        <a:rPr lang="en-AU" b="1" dirty="0"/>
                        <a:t> (</a:t>
                      </a:r>
                      <a:r>
                        <a:rPr lang="fr-FR" b="1" dirty="0" err="1"/>
                        <a:t>Codi_carrer</a:t>
                      </a:r>
                      <a:r>
                        <a:rPr lang="fr-FR" b="1" dirty="0"/>
                        <a:t>)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D51F8246-D446-4034-85ED-6FF1F1D4E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7960"/>
              </p:ext>
            </p:extLst>
          </p:nvPr>
        </p:nvGraphicFramePr>
        <p:xfrm>
          <a:off x="1343215" y="4335323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41DAFAEF-B147-4F1F-8D83-656E983AA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85097"/>
              </p:ext>
            </p:extLst>
          </p:nvPr>
        </p:nvGraphicFramePr>
        <p:xfrm>
          <a:off x="7636435" y="840591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303F8BD-420D-4B26-BCF0-56F21648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80672"/>
              </p:ext>
            </p:extLst>
          </p:nvPr>
        </p:nvGraphicFramePr>
        <p:xfrm>
          <a:off x="1362637" y="840591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FB03DD-6920-418A-8869-7680F2091323}"/>
              </a:ext>
            </a:extLst>
          </p:cNvPr>
          <p:cNvCxnSpPr>
            <a:cxnSpLocks/>
          </p:cNvCxnSpPr>
          <p:nvPr/>
        </p:nvCxnSpPr>
        <p:spPr>
          <a:xfrm flipH="1">
            <a:off x="1210239" y="1389530"/>
            <a:ext cx="152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BD5D7-1B59-4A1F-9615-3E1CEBF383E9}"/>
              </a:ext>
            </a:extLst>
          </p:cNvPr>
          <p:cNvCxnSpPr>
            <a:cxnSpLocks/>
          </p:cNvCxnSpPr>
          <p:nvPr/>
        </p:nvCxnSpPr>
        <p:spPr>
          <a:xfrm flipV="1">
            <a:off x="1210239" y="1389530"/>
            <a:ext cx="0" cy="3209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C063BD-C29C-4CE9-8D88-ACC1208E6117}"/>
              </a:ext>
            </a:extLst>
          </p:cNvPr>
          <p:cNvCxnSpPr>
            <a:cxnSpLocks/>
          </p:cNvCxnSpPr>
          <p:nvPr/>
        </p:nvCxnSpPr>
        <p:spPr>
          <a:xfrm>
            <a:off x="1210239" y="4598899"/>
            <a:ext cx="15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C4142D-0053-4A39-A8A0-235125C8D52B}"/>
              </a:ext>
            </a:extLst>
          </p:cNvPr>
          <p:cNvCxnSpPr>
            <a:cxnSpLocks/>
          </p:cNvCxnSpPr>
          <p:nvPr/>
        </p:nvCxnSpPr>
        <p:spPr>
          <a:xfrm>
            <a:off x="5477439" y="3792070"/>
            <a:ext cx="25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6ECCA-1E53-4162-A6D4-B11A89C2829A}"/>
              </a:ext>
            </a:extLst>
          </p:cNvPr>
          <p:cNvCxnSpPr>
            <a:cxnSpLocks/>
          </p:cNvCxnSpPr>
          <p:nvPr/>
        </p:nvCxnSpPr>
        <p:spPr>
          <a:xfrm>
            <a:off x="5477439" y="1461247"/>
            <a:ext cx="0" cy="23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8CA66B-51BE-4198-97F1-21D6B10E9907}"/>
              </a:ext>
            </a:extLst>
          </p:cNvPr>
          <p:cNvCxnSpPr>
            <a:cxnSpLocks/>
          </p:cNvCxnSpPr>
          <p:nvPr/>
        </p:nvCxnSpPr>
        <p:spPr>
          <a:xfrm>
            <a:off x="5056096" y="1299880"/>
            <a:ext cx="2580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361158B2-632F-4FB4-9F1C-8746FC97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85076"/>
              </p:ext>
            </p:extLst>
          </p:nvPr>
        </p:nvGraphicFramePr>
        <p:xfrm>
          <a:off x="5728450" y="3372966"/>
          <a:ext cx="5012765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765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driver_vehicle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Codi_expedient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ES" dirty="0" err="1"/>
                        <a:t>unique_ident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to</a:t>
                      </a:r>
                      <a:r>
                        <a:rPr lang="es-ES" dirty="0"/>
                        <a:t> be </a:t>
                      </a:r>
                      <a:r>
                        <a:rPr lang="es-ES" dirty="0" err="1"/>
                        <a:t>derived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from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accident_ID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vehicle_type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Descripcio_tipus_vehicle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8264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vehicle_model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Descripcio_model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57086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vehicle_manuf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Descripcio_marca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0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vehicle_colour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Descripcio_color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8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(</a:t>
                      </a:r>
                      <a:r>
                        <a:rPr lang="en-AU" dirty="0" err="1"/>
                        <a:t>license_type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years_driving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Antiguitat_carnet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680E2E-8B0A-475E-B239-15B3EE056C56}"/>
              </a:ext>
            </a:extLst>
          </p:cNvPr>
          <p:cNvCxnSpPr>
            <a:cxnSpLocks/>
          </p:cNvCxnSpPr>
          <p:nvPr/>
        </p:nvCxnSpPr>
        <p:spPr>
          <a:xfrm>
            <a:off x="5047131" y="1461247"/>
            <a:ext cx="43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6886B2-2EEB-4446-85FF-B92490FB294C}"/>
              </a:ext>
            </a:extLst>
          </p:cNvPr>
          <p:cNvCxnSpPr/>
          <p:nvPr/>
        </p:nvCxnSpPr>
        <p:spPr>
          <a:xfrm>
            <a:off x="5047131" y="1775012"/>
            <a:ext cx="215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95357B-6FBE-46F9-B701-65BE8EAA597A}"/>
              </a:ext>
            </a:extLst>
          </p:cNvPr>
          <p:cNvCxnSpPr>
            <a:cxnSpLocks/>
          </p:cNvCxnSpPr>
          <p:nvPr/>
        </p:nvCxnSpPr>
        <p:spPr>
          <a:xfrm>
            <a:off x="5262285" y="1775012"/>
            <a:ext cx="0" cy="1201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8A1E-1BCB-49B1-B0EA-AF79974B6FD7}"/>
              </a:ext>
            </a:extLst>
          </p:cNvPr>
          <p:cNvCxnSpPr>
            <a:cxnSpLocks/>
          </p:cNvCxnSpPr>
          <p:nvPr/>
        </p:nvCxnSpPr>
        <p:spPr>
          <a:xfrm flipH="1">
            <a:off x="4482354" y="2976284"/>
            <a:ext cx="779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3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www.w3.org/XML/1998/namespace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505</Words>
  <Application>Microsoft Office PowerPoint</Application>
  <PresentationFormat>Widescreen</PresentationFormat>
  <Paragraphs>195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Barcelona Road traffic accidents: what happens in august</vt:lpstr>
      <vt:lpstr>Project goals</vt:lpstr>
      <vt:lpstr>Data source</vt:lpstr>
      <vt:lpstr>ERD</vt:lpstr>
      <vt:lpstr>Findings</vt:lpstr>
      <vt:lpstr>Findings</vt:lpstr>
      <vt:lpstr>Findings</vt:lpstr>
      <vt:lpstr>Learning &amp; Further research</vt:lpstr>
      <vt:lpstr>Proposed ERD for 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2019-11-01T07:33:59Z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